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21" r:id="rId46"/>
    <p:sldId id="300" r:id="rId47"/>
    <p:sldId id="299" r:id="rId48"/>
    <p:sldId id="301" r:id="rId49"/>
    <p:sldId id="302" r:id="rId50"/>
    <p:sldId id="303" r:id="rId51"/>
    <p:sldId id="304" r:id="rId52"/>
    <p:sldId id="306" r:id="rId53"/>
    <p:sldId id="307" r:id="rId54"/>
    <p:sldId id="308" r:id="rId55"/>
    <p:sldId id="309" r:id="rId56"/>
    <p:sldId id="310" r:id="rId57"/>
    <p:sldId id="311" r:id="rId58"/>
    <p:sldId id="312" r:id="rId59"/>
    <p:sldId id="332" r:id="rId60"/>
    <p:sldId id="313" r:id="rId61"/>
    <p:sldId id="314" r:id="rId62"/>
    <p:sldId id="315" r:id="rId63"/>
    <p:sldId id="316" r:id="rId64"/>
    <p:sldId id="317" r:id="rId65"/>
    <p:sldId id="318" r:id="rId66"/>
    <p:sldId id="320" r:id="rId67"/>
    <p:sldId id="319" r:id="rId68"/>
    <p:sldId id="323" r:id="rId69"/>
    <p:sldId id="322" r:id="rId70"/>
    <p:sldId id="324" r:id="rId71"/>
    <p:sldId id="325" r:id="rId72"/>
    <p:sldId id="326" r:id="rId73"/>
    <p:sldId id="327" r:id="rId74"/>
    <p:sldId id="328" r:id="rId75"/>
    <p:sldId id="329" r:id="rId76"/>
    <p:sldId id="330" r:id="rId77"/>
    <p:sldId id="331"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0060"/>
    <a:srgbClr val="DCAEFC"/>
    <a:srgbClr val="FE94DB"/>
    <a:srgbClr val="E5039A"/>
    <a:srgbClr val="9C02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p:scale>
          <a:sx n="85" d="100"/>
          <a:sy n="85" d="100"/>
        </p:scale>
        <p:origin x="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2/29/2024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2/29/2024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2/29/2024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9.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0.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3.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9.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49.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a:t>
            </a:r>
            <a:r>
              <a:rPr lang="en-US" b="0" dirty="0" err="1">
                <a:solidFill>
                  <a:schemeClr val="tx1">
                    <a:lumMod val="75000"/>
                    <a:lumOff val="25000"/>
                  </a:schemeClr>
                </a:solidFill>
                <a:effectLst/>
                <a:latin typeface="Consolas" panose="020B0609020204030204" pitchFamily="49" charset="0"/>
              </a:rPr>
              <a:t>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a:t>
            </a:r>
            <a:r>
              <a:rPr lang="en-US" b="0" dirty="0" err="1">
                <a:solidFill>
                  <a:srgbClr val="ADB8B8"/>
                </a:solidFill>
                <a:effectLst/>
                <a:latin typeface="Consolas" panose="020B0609020204030204" pitchFamily="49" charset="0"/>
              </a:rPr>
              <a:t>perefence</a:t>
            </a:r>
            <a:r>
              <a:rPr lang="en-US" b="0" dirty="0">
                <a:solidFill>
                  <a:srgbClr val="ADB8B8"/>
                </a:solidFill>
                <a:effectLst/>
                <a:latin typeface="Consolas" panose="020B0609020204030204" pitchFamily="49" charset="0"/>
              </a:rPr>
              <a:t> in the scoring syste</a:t>
            </a:r>
            <a:r>
              <a:rPr lang="en-US" dirty="0">
                <a:solidFill>
                  <a:srgbClr val="ADB8B8"/>
                </a:solidFill>
                <a:latin typeface="Consolas" panose="020B0609020204030204" pitchFamily="49" charset="0"/>
              </a:rPr>
              <a:t>m so people watch a greater variety of </a:t>
            </a:r>
            <a:r>
              <a:rPr lang="en-US" dirty="0" err="1">
                <a:solidFill>
                  <a:srgbClr val="ADB8B8"/>
                </a:solidFill>
                <a:latin typeface="Consolas" panose="020B0609020204030204" pitchFamily="49" charset="0"/>
              </a:rPr>
              <a:t>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Normal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Scoring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Normal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Scoring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92.12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85.13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109.23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96.2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2.37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4.23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2.83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4.79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0.475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0.5578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w/ Archetypes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w/out Archetypes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a:t>
            </a:r>
            <a:r>
              <a:rPr lang="en-US" b="1" dirty="0" err="1"/>
              <a:t>irl</a:t>
            </a:r>
            <a:r>
              <a:rPr lang="en-US" b="1" dirty="0"/>
              <a:t>,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t>
            </a:r>
            <a:r>
              <a:rPr lang="en-US" dirty="0" err="1"/>
              <a:t>alogirthm</a:t>
            </a:r>
            <a:r>
              <a:rPr lang="en-US" dirty="0"/>
              <a:t> does xyz mathematical thing that leads to </a:t>
            </a:r>
            <a:r>
              <a:rPr lang="en-US" dirty="0" err="1"/>
              <a:t>abc</a:t>
            </a:r>
            <a:r>
              <a:rPr lang="en-US" dirty="0"/>
              <a:t>.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a:t>Avg. Extremeness of Videos Watched Per Agent</a:t>
            </a:r>
            <a:endParaRPr lang="en-US" sz="4000" i="1" dirty="0"/>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&lt;= 0.2) or (</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&gt;= 0.8)):</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a:t>
            </a:r>
            <a:r>
              <a:rPr lang="en-US" b="0" dirty="0" err="1">
                <a:solidFill>
                  <a:schemeClr val="tx1"/>
                </a:solidFill>
                <a:effectLst/>
                <a:latin typeface="Consolas" panose="020B0609020204030204" pitchFamily="49" charset="0"/>
              </a:rPr>
              <a:t>e_return</a:t>
            </a:r>
            <a:endParaRPr lang="en-US" b="0" dirty="0">
              <a:solidFill>
                <a:schemeClr val="tx1"/>
              </a:solidFill>
              <a:effectLst/>
              <a:latin typeface="Consolas" panose="020B0609020204030204" pitchFamily="49" charset="0"/>
            </a:endParaRP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&lt;= 0.2) or (</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&gt;= 0.8)):</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a:t>
            </a:r>
            <a:r>
              <a:rPr lang="en-US" dirty="0" err="1"/>
              <a:t>yt</a:t>
            </a:r>
            <a:r>
              <a:rPr lang="en-US" dirty="0"/>
              <a: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err="1"/>
              <a:t>todo</a:t>
            </a:r>
            <a:r>
              <a:rPr lang="en-US" sz="2400" dirty="0"/>
              <a:t>:</a:t>
            </a:r>
            <a:br>
              <a:rPr lang="en-US" sz="2400" dirty="0"/>
            </a:br>
            <a:r>
              <a:rPr lang="en-US" sz="2400" dirty="0"/>
              <a:t>in the </a:t>
            </a:r>
            <a:r>
              <a:rPr lang="en-US" sz="2400" dirty="0" err="1"/>
              <a:t>rightgraph</a:t>
            </a:r>
            <a:r>
              <a:rPr lang="en-US" sz="2400" dirty="0"/>
              <a:t>, dark </a:t>
            </a:r>
            <a:r>
              <a:rPr lang="en-US" sz="2400" dirty="0" err="1"/>
              <a:t>bulue</a:t>
            </a:r>
            <a:r>
              <a:rPr lang="en-US" sz="2400" dirty="0"/>
              <a:t> line, delta = 0. see what happens when you change delta. Do the same for all parameters</a:t>
            </a:r>
            <a:br>
              <a:rPr lang="en-US" sz="2400" dirty="0"/>
            </a:br>
            <a:r>
              <a:rPr lang="en-US" sz="2400" dirty="0"/>
              <a:t>send by Friday a list </a:t>
            </a:r>
            <a:r>
              <a:rPr lang="en-US" sz="2400" dirty="0" err="1"/>
              <a:t>fo</a:t>
            </a:r>
            <a:r>
              <a:rPr lang="en-US" sz="2400" dirty="0"/>
              <a:t>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a:t>
            </a:r>
            <a:r>
              <a:rPr lang="en-US" sz="2400" dirty="0" err="1"/>
              <a:t>ut</a:t>
            </a:r>
            <a:r>
              <a:rPr lang="en-US" sz="2400" dirty="0"/>
              <a: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a:xfrm>
            <a:off x="657224" y="83897"/>
            <a:ext cx="10772775" cy="1658198"/>
          </a:xfrm>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a:xfrm>
            <a:off x="676656" y="1596044"/>
            <a:ext cx="10753725" cy="4788131"/>
          </a:xfrm>
        </p:spPr>
        <p:txBody>
          <a:bodyPr>
            <a:normAutofit fontScale="92500" lnSpcReduction="10000"/>
          </a:bodyPr>
          <a:lstStyle/>
          <a:p>
            <a:pPr>
              <a:buFont typeface="Wingdings" panose="05000000000000000000" pitchFamily="2" charset="2"/>
              <a:buChar char="§"/>
            </a:pPr>
            <a:r>
              <a:rPr lang="en-US" dirty="0"/>
              <a:t> See what happens to the light blue line in the graph 2 slides ago when delta is changed. Experiment with changing the other variables as well, and see what impacts it has on the light blue line </a:t>
            </a:r>
            <a:r>
              <a:rPr lang="en-US" i="1" dirty="0"/>
              <a:t>(changing the emphasis on delta reduces the emphasis of video extremeness.)</a:t>
            </a:r>
            <a:endParaRPr lang="en-US" dirty="0"/>
          </a:p>
          <a:p>
            <a:pPr>
              <a:buFont typeface="Wingdings" panose="05000000000000000000" pitchFamily="2" charset="2"/>
              <a:buChar char="§"/>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 (see slide 59)</a:t>
            </a:r>
          </a:p>
          <a:p>
            <a:pPr marL="457200" indent="-457200">
              <a:buAutoNum type="arabicPeriod"/>
            </a:pPr>
            <a:r>
              <a:rPr lang="en-US" dirty="0"/>
              <a:t>From a Google paper describing the YouTube algorithm: “We consistently observe that users prefer fresh content, though not at the expense of relevance.” Can we add a parameter for the scoring system to account for how new a video is, and see which outputs are affected (minutes watched, number of videos watched, and average extremeness) when newness is weighed heavily (or not)?</a:t>
            </a:r>
          </a:p>
          <a:p>
            <a:pPr marL="457200" indent="-457200">
              <a:buAutoNum type="arabicPeriod"/>
            </a:pPr>
            <a:r>
              <a:rPr lang="en-US" dirty="0"/>
              <a:t>Which parameters, when adjusted, reduce the extremeness at the ends? That is, how can we flatten the light blue line to sit at about 0.5 the whole way across?</a:t>
            </a:r>
          </a:p>
          <a:p>
            <a:pPr marL="457200" indent="-457200">
              <a:buAutoNum type="arabicPeriod"/>
            </a:pPr>
            <a:r>
              <a:rPr lang="en-US" dirty="0"/>
              <a:t>Do the same observed patterns of extremeness and user behavior (see slide 29) persist with a larger number of agents? What about a larger number of videos?</a:t>
            </a:r>
          </a:p>
          <a:p>
            <a:pPr marL="457200" indent="-457200">
              <a:buAutoNum type="arabicPeriod"/>
            </a:pPr>
            <a:endParaRPr lang="en-US" dirty="0"/>
          </a:p>
        </p:txBody>
      </p:sp>
      <p:pic>
        <p:nvPicPr>
          <p:cNvPr id="5" name="Picture 4">
            <a:extLst>
              <a:ext uri="{FF2B5EF4-FFF2-40B4-BE49-F238E27FC236}">
                <a16:creationId xmlns:a16="http://schemas.microsoft.com/office/drawing/2014/main" id="{70F79579-476A-C856-131C-7EF707878668}"/>
              </a:ext>
            </a:extLst>
          </p:cNvPr>
          <p:cNvPicPr>
            <a:picLocks noChangeAspect="1"/>
          </p:cNvPicPr>
          <p:nvPr/>
        </p:nvPicPr>
        <p:blipFill>
          <a:blip r:embed="rId2"/>
          <a:stretch>
            <a:fillRect/>
          </a:stretch>
        </p:blipFill>
        <p:spPr>
          <a:xfrm>
            <a:off x="9122012" y="145472"/>
            <a:ext cx="2981140" cy="2374669"/>
          </a:xfrm>
          <a:prstGeom prst="rect">
            <a:avLst/>
          </a:prstGeom>
        </p:spPr>
      </p:pic>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9262-E725-8CF2-EE13-D4C71382C165}"/>
              </a:ext>
            </a:extLst>
          </p:cNvPr>
          <p:cNvSpPr>
            <a:spLocks noGrp="1"/>
          </p:cNvSpPr>
          <p:nvPr>
            <p:ph type="title"/>
          </p:nvPr>
        </p:nvSpPr>
        <p:spPr/>
        <p:txBody>
          <a:bodyPr/>
          <a:lstStyle/>
          <a:p>
            <a:r>
              <a:rPr lang="en-US" dirty="0"/>
              <a:t>Todo with this one</a:t>
            </a:r>
          </a:p>
        </p:txBody>
      </p:sp>
      <p:sp>
        <p:nvSpPr>
          <p:cNvPr id="3" name="Content Placeholder 2">
            <a:extLst>
              <a:ext uri="{FF2B5EF4-FFF2-40B4-BE49-F238E27FC236}">
                <a16:creationId xmlns:a16="http://schemas.microsoft.com/office/drawing/2014/main" id="{A7977B23-D1DF-CE71-2259-CAE8B227004C}"/>
              </a:ext>
            </a:extLst>
          </p:cNvPr>
          <p:cNvSpPr>
            <a:spLocks noGrp="1"/>
          </p:cNvSpPr>
          <p:nvPr>
            <p:ph idx="1"/>
          </p:nvPr>
        </p:nvSpPr>
        <p:spPr/>
        <p:txBody>
          <a:bodyPr/>
          <a:lstStyle/>
          <a:p>
            <a:r>
              <a:rPr lang="en-US" dirty="0"/>
              <a:t>Make alpha values more specific (</a:t>
            </a:r>
            <a:r>
              <a:rPr lang="en-US" dirty="0" err="1"/>
              <a:t>ie</a:t>
            </a:r>
            <a:r>
              <a:rPr lang="en-US" dirty="0"/>
              <a:t> 0.05, 0.1 or greater than 1: 1.2, 1.3, etc.)</a:t>
            </a:r>
          </a:p>
        </p:txBody>
      </p:sp>
    </p:spTree>
    <p:extLst>
      <p:ext uri="{BB962C8B-B14F-4D97-AF65-F5344CB8AC3E}">
        <p14:creationId xmlns:p14="http://schemas.microsoft.com/office/powerpoint/2010/main" val="260119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18F3-097F-68C6-6106-74952B44F0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F3D60F-43D8-9870-36C3-526126FD45EE}"/>
              </a:ext>
            </a:extLst>
          </p:cNvPr>
          <p:cNvSpPr>
            <a:spLocks noGrp="1"/>
          </p:cNvSpPr>
          <p:nvPr>
            <p:ph idx="1"/>
          </p:nvPr>
        </p:nvSpPr>
        <p:spPr/>
        <p:txBody>
          <a:bodyPr/>
          <a:lstStyle/>
          <a:p>
            <a:r>
              <a:rPr lang="en-US" dirty="0"/>
              <a:t>Figure out the delta rewarding videos closer to one thing. Reward videos near the extremes (why do you have it commented out)</a:t>
            </a:r>
          </a:p>
          <a:p>
            <a:endParaRPr lang="en-US" dirty="0"/>
          </a:p>
          <a:p>
            <a:r>
              <a:rPr lang="en-US" dirty="0"/>
              <a:t>Maybe look at the scatter plots for graphs that are really bifurcated</a:t>
            </a:r>
          </a:p>
          <a:p>
            <a:endParaRPr lang="en-US" dirty="0"/>
          </a:p>
          <a:p>
            <a:r>
              <a:rPr lang="en-US" dirty="0"/>
              <a:t>Make testing more efficient (</a:t>
            </a:r>
            <a:r>
              <a:rPr lang="en-US" dirty="0" err="1"/>
              <a:t>ie</a:t>
            </a:r>
            <a:r>
              <a:rPr lang="en-US" dirty="0"/>
              <a:t> not having to run each value of gamma manually every single time)</a:t>
            </a:r>
          </a:p>
        </p:txBody>
      </p:sp>
    </p:spTree>
    <p:extLst>
      <p:ext uri="{BB962C8B-B14F-4D97-AF65-F5344CB8AC3E}">
        <p14:creationId xmlns:p14="http://schemas.microsoft.com/office/powerpoint/2010/main" val="183962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11F22A-D98D-795F-5D59-E46522FA05E3}"/>
                  </a:ext>
                </a:extLst>
              </p:cNvPr>
              <p:cNvSpPr txBox="1"/>
              <p:nvPr/>
            </p:nvSpPr>
            <p:spPr>
              <a:xfrm>
                <a:off x="674715" y="6372343"/>
                <a:ext cx="9389226"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a:t>
                </a:r>
                <a:r>
                  <a:rPr lang="en-US" spc="-120" dirty="0">
                    <a:solidFill>
                      <a:schemeClr val="tx2">
                        <a:lumMod val="90000"/>
                        <a:lumOff val="10000"/>
                      </a:schemeClr>
                    </a:solidFill>
                    <a:latin typeface="Consolas" panose="020B0609020204030204" pitchFamily="49" charset="0"/>
                    <a:ea typeface="+mj-ea"/>
                    <a:cs typeface="+mj-cs"/>
                  </a:rPr>
                  <a:t>967, </a:t>
                </a:r>
                <a14:m>
                  <m:oMath xmlns:m="http://schemas.openxmlformats.org/officeDocument/2006/math">
                    <m:sSup>
                      <m:sSupPr>
                        <m:ctrlPr>
                          <a:rPr lang="el-GR" i="1" spc="-120" smtClean="0">
                            <a:solidFill>
                              <a:schemeClr val="tx2">
                                <a:lumMod val="90000"/>
                                <a:lumOff val="10000"/>
                              </a:schemeClr>
                            </a:solidFill>
                            <a:latin typeface="Cambria Math" panose="02040503050406030204" pitchFamily="18" charset="0"/>
                            <a:ea typeface="+mj-ea"/>
                            <a:cs typeface="+mj-cs"/>
                          </a:rPr>
                        </m:ctrlPr>
                      </m:sSupPr>
                      <m:e>
                        <m:r>
                          <m:rPr>
                            <m:nor/>
                          </m:rPr>
                          <a:rPr lang="el-GR" spc="-120" dirty="0">
                            <a:solidFill>
                              <a:schemeClr val="tx2">
                                <a:lumMod val="90000"/>
                                <a:lumOff val="10000"/>
                              </a:schemeClr>
                            </a:solidFill>
                            <a:latin typeface="Consolas" panose="020B0609020204030204" pitchFamily="49" charset="0"/>
                          </a:rPr>
                          <m:t>σ</m:t>
                        </m:r>
                      </m:e>
                      <m:sup>
                        <m:r>
                          <a:rPr lang="en-US" b="0" i="1" spc="-120" smtClean="0">
                            <a:solidFill>
                              <a:schemeClr val="tx2">
                                <a:lumMod val="90000"/>
                                <a:lumOff val="10000"/>
                              </a:schemeClr>
                            </a:solidFill>
                            <a:latin typeface="Cambria Math" panose="02040503050406030204" pitchFamily="18" charset="0"/>
                            <a:ea typeface="+mj-ea"/>
                            <a:cs typeface="+mj-cs"/>
                          </a:rPr>
                          <m:t>2</m:t>
                        </m:r>
                      </m:sup>
                    </m:sSup>
                  </m:oMath>
                </a14:m>
                <a:r>
                  <a:rPr lang="en-US" spc="-120" dirty="0">
                    <a:solidFill>
                      <a:schemeClr val="tx2">
                        <a:lumMod val="90000"/>
                        <a:lumOff val="10000"/>
                      </a:schemeClr>
                    </a:solidFill>
                    <a:latin typeface="Consolas" panose="020B0609020204030204" pitchFamily="49" charset="0"/>
                    <a:ea typeface="+mj-ea"/>
                    <a:cs typeface="+mj-cs"/>
                  </a:rPr>
                  <a:t> = 0.038725445		(I don’t think standard deviation is best here)</a:t>
                </a:r>
              </a:p>
            </p:txBody>
          </p:sp>
        </mc:Choice>
        <mc:Fallback xmlns="">
          <p:sp>
            <p:nvSpPr>
              <p:cNvPr id="9" name="TextBox 8">
                <a:extLst>
                  <a:ext uri="{FF2B5EF4-FFF2-40B4-BE49-F238E27FC236}">
                    <a16:creationId xmlns:a16="http://schemas.microsoft.com/office/drawing/2014/main" id="{6911F22A-D98D-795F-5D59-E46522FA05E3}"/>
                  </a:ext>
                </a:extLst>
              </p:cNvPr>
              <p:cNvSpPr txBox="1">
                <a:spLocks noRot="1" noChangeAspect="1" noMove="1" noResize="1" noEditPoints="1" noAdjustHandles="1" noChangeArrowheads="1" noChangeShapeType="1" noTextEdit="1"/>
              </p:cNvSpPr>
              <p:nvPr/>
            </p:nvSpPr>
            <p:spPr>
              <a:xfrm>
                <a:off x="674715" y="6372343"/>
                <a:ext cx="9389226" cy="369332"/>
              </a:xfrm>
              <a:prstGeom prst="rect">
                <a:avLst/>
              </a:prstGeom>
              <a:blipFill>
                <a:blip r:embed="rId4"/>
                <a:stretch>
                  <a:fillRect l="-58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818549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2FF-8F54-C580-0112-BF8F62D8C157}"/>
              </a:ext>
            </a:extLst>
          </p:cNvPr>
          <p:cNvSpPr>
            <a:spLocks noGrp="1"/>
          </p:cNvSpPr>
          <p:nvPr>
            <p:ph type="title"/>
          </p:nvPr>
        </p:nvSpPr>
        <p:spPr/>
        <p:txBody>
          <a:bodyPr/>
          <a:lstStyle/>
          <a:p>
            <a:r>
              <a:rPr lang="en-US" dirty="0"/>
              <a:t>Meeting 2/29/24</a:t>
            </a:r>
          </a:p>
        </p:txBody>
      </p:sp>
      <p:sp>
        <p:nvSpPr>
          <p:cNvPr id="3" name="Content Placeholder 2">
            <a:extLst>
              <a:ext uri="{FF2B5EF4-FFF2-40B4-BE49-F238E27FC236}">
                <a16:creationId xmlns:a16="http://schemas.microsoft.com/office/drawing/2014/main" id="{9C2F59CB-6744-A6E3-7684-E49717D66878}"/>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I tried doing the random seed (using </a:t>
            </a:r>
            <a:r>
              <a:rPr lang="en-US" dirty="0" err="1"/>
              <a:t>numpy.random.seed</a:t>
            </a:r>
            <a:r>
              <a:rPr lang="en-US" dirty="0"/>
              <a:t>() in each spot that generated a random number, but couldn’t get it to work.</a:t>
            </a:r>
          </a:p>
          <a:p>
            <a:pPr lvl="1">
              <a:buFont typeface="Arial" panose="020B0604020202020204" pitchFamily="34" charset="0"/>
              <a:buChar char="•"/>
            </a:pPr>
            <a:r>
              <a:rPr lang="en-US" dirty="0"/>
              <a:t>Use the one for random (or whatever one you’re using) (</a:t>
            </a:r>
            <a:r>
              <a:rPr lang="en-US" dirty="0" err="1"/>
              <a:t>random.seed</a:t>
            </a:r>
            <a:r>
              <a:rPr lang="en-US" dirty="0"/>
              <a:t>())</a:t>
            </a:r>
          </a:p>
          <a:p>
            <a:pPr lvl="1">
              <a:buFont typeface="Arial" panose="020B0604020202020204" pitchFamily="34" charset="0"/>
              <a:buChar char="•"/>
            </a:pPr>
            <a:r>
              <a:rPr lang="en-US" sz="2000" dirty="0"/>
              <a:t>It’s weird because the creation of the agents and videos happens before the simulation part.</a:t>
            </a:r>
          </a:p>
          <a:p>
            <a:pPr>
              <a:buFont typeface="Arial" panose="020B0604020202020204" pitchFamily="34" charset="0"/>
              <a:buChar char="•"/>
            </a:pPr>
            <a:r>
              <a:rPr lang="en-US" dirty="0"/>
              <a:t> For the graphs, next step is trying to get them overlaid onto each other/imposed as one graph so it’s easier to compare the effects of changing alpha/beta/etc.</a:t>
            </a:r>
          </a:p>
          <a:p>
            <a:pPr>
              <a:buFont typeface="Arial" panose="020B0604020202020204" pitchFamily="34" charset="0"/>
              <a:buChar char="•"/>
            </a:pPr>
            <a:r>
              <a:rPr lang="en-US" dirty="0"/>
              <a:t> Also unsure what’s causing the problem in the first graph.</a:t>
            </a:r>
          </a:p>
          <a:p>
            <a:pPr>
              <a:buFont typeface="Arial" panose="020B0604020202020204" pitchFamily="34" charset="0"/>
              <a:buChar char="•"/>
            </a:pPr>
            <a:r>
              <a:rPr lang="en-US" dirty="0"/>
              <a:t> I also have to make sure the graphs all have the same axes numbers---it varies slightly between graphs because it’s not hardcoded to a specific range (even though I know that everything will fall in a specific range).</a:t>
            </a:r>
          </a:p>
          <a:p>
            <a:pPr lvl="2">
              <a:buFont typeface="Arial" panose="020B0604020202020204" pitchFamily="34" charset="0"/>
              <a:buChar char="•"/>
            </a:pPr>
            <a:r>
              <a:rPr lang="en-US" dirty="0"/>
              <a:t>Might go away </a:t>
            </a:r>
          </a:p>
        </p:txBody>
      </p:sp>
    </p:spTree>
    <p:extLst>
      <p:ext uri="{BB962C8B-B14F-4D97-AF65-F5344CB8AC3E}">
        <p14:creationId xmlns:p14="http://schemas.microsoft.com/office/powerpoint/2010/main" val="2773709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102553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2721251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3812450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617715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1.2</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520256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906196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6"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190102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A987-0E91-D89F-DE1E-A60E928996F5}"/>
              </a:ext>
            </a:extLst>
          </p:cNvPr>
          <p:cNvSpPr>
            <a:spLocks noGrp="1"/>
          </p:cNvSpPr>
          <p:nvPr>
            <p:ph type="title"/>
          </p:nvPr>
        </p:nvSpPr>
        <p:spPr/>
        <p:txBody>
          <a:bodyPr/>
          <a:lstStyle/>
          <a:p>
            <a:r>
              <a:rPr lang="en-US" dirty="0"/>
              <a:t>A Weird Note</a:t>
            </a:r>
          </a:p>
        </p:txBody>
      </p:sp>
      <p:sp>
        <p:nvSpPr>
          <p:cNvPr id="3" name="Content Placeholder 2">
            <a:extLst>
              <a:ext uri="{FF2B5EF4-FFF2-40B4-BE49-F238E27FC236}">
                <a16:creationId xmlns:a16="http://schemas.microsoft.com/office/drawing/2014/main" id="{54FDC235-BF10-2F72-ACE3-4B301D64A648}"/>
              </a:ext>
            </a:extLst>
          </p:cNvPr>
          <p:cNvSpPr>
            <a:spLocks noGrp="1"/>
          </p:cNvSpPr>
          <p:nvPr>
            <p:ph sz="half" idx="1"/>
          </p:nvPr>
        </p:nvSpPr>
        <p:spPr/>
        <p:txBody>
          <a:bodyPr/>
          <a:lstStyle/>
          <a:p>
            <a:r>
              <a:rPr lang="en-US" dirty="0"/>
              <a:t>For almost all of them, the scoring average is the exact same: 98.18. Ignoring that this is what’s supposed to be happening for the one WITHOUT the scoring system (the value should be staying the same), I do not know what’s going on here.</a:t>
            </a:r>
          </a:p>
        </p:txBody>
      </p:sp>
      <p:pic>
        <p:nvPicPr>
          <p:cNvPr id="5" name="Picture 4">
            <a:extLst>
              <a:ext uri="{FF2B5EF4-FFF2-40B4-BE49-F238E27FC236}">
                <a16:creationId xmlns:a16="http://schemas.microsoft.com/office/drawing/2014/main" id="{B7FF5508-8D93-B49F-A7BA-5F44A2E58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6164" y="1931947"/>
            <a:ext cx="5249180" cy="3941365"/>
          </a:xfrm>
          <a:prstGeom prst="rect">
            <a:avLst/>
          </a:prstGeom>
        </p:spPr>
      </p:pic>
    </p:spTree>
    <p:extLst>
      <p:ext uri="{BB962C8B-B14F-4D97-AF65-F5344CB8AC3E}">
        <p14:creationId xmlns:p14="http://schemas.microsoft.com/office/powerpoint/2010/main" val="4162807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just for fun</a:t>
            </a:r>
            <a:r>
              <a:rPr lang="en-US" sz="3600" dirty="0"/>
              <a:t>	</a:t>
            </a:r>
            <a:r>
              <a:rPr lang="en-US" sz="3600" b="1" i="1" dirty="0">
                <a:solidFill>
                  <a:srgbClr val="9C0269"/>
                </a:solidFill>
              </a:rPr>
              <a:t>gamma = 50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8"/>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7933" y="4056896"/>
            <a:ext cx="327885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13255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a:t>
            </a:r>
            <a:r>
              <a:rPr lang="en-US" sz="1800" b="0" dirty="0" err="1">
                <a:solidFill>
                  <a:srgbClr val="7FC474"/>
                </a:solidFill>
                <a:effectLst/>
                <a:latin typeface="Consolas" panose="020B0609020204030204" pitchFamily="49" charset="0"/>
              </a:rPr>
              <a:t>passive_liberal</a:t>
            </a:r>
            <a:r>
              <a:rPr lang="en-US" sz="1800" b="0" dirty="0">
                <a:solidFill>
                  <a:srgbClr val="7FC474"/>
                </a:solidFill>
                <a:effectLst/>
                <a:latin typeface="Consolas" panose="020B0609020204030204" pitchFamily="49" charset="0"/>
              </a:rPr>
              <a:t>"</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a:t>
            </a:r>
            <a:r>
              <a:rPr lang="en-US" sz="1800" b="0" dirty="0" err="1">
                <a:solidFill>
                  <a:srgbClr val="7FC474"/>
                </a:solidFill>
                <a:effectLst/>
                <a:latin typeface="Consolas" panose="020B0609020204030204" pitchFamily="49" charset="0"/>
              </a:rPr>
              <a:t>politically_disengaged</a:t>
            </a:r>
            <a:r>
              <a:rPr lang="en-US" sz="1800" b="0" dirty="0">
                <a:solidFill>
                  <a:srgbClr val="7FC474"/>
                </a:solidFill>
                <a:effectLst/>
                <a:latin typeface="Consolas" panose="020B0609020204030204" pitchFamily="49" charset="0"/>
              </a:rPr>
              <a:t>"</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5499</TotalTime>
  <Words>3954</Words>
  <Application>Microsoft Office PowerPoint</Application>
  <PresentationFormat>Widescreen</PresentationFormat>
  <Paragraphs>280</Paragraphs>
  <Slides>77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Calibri Light</vt:lpstr>
      <vt:lpstr>Cambria Math</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rightgraph, dark bulue line, delta = 0. see what happens when you change delta. Do the same for all parameters send by Friday a list fo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Todo with this one</vt:lpstr>
      <vt:lpstr>Changing alpha (weight on video length)   alpha = 0.4</vt:lpstr>
      <vt:lpstr>Changing alpha (weight on video length)   alpha = 0.8</vt:lpstr>
      <vt:lpstr>Changing beta (weight on video popularity)  beta = 0.0</vt:lpstr>
      <vt:lpstr>Changing beta (weight on video length)   beta = 0.3</vt:lpstr>
      <vt:lpstr>Changing beta (weight on video length)   beta = 0.6</vt:lpstr>
      <vt:lpstr>Changing beta (weight on video length)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PowerPoint Presentation</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lpstr>Meeting 2/29/24</vt:lpstr>
      <vt:lpstr>Changing alpha (weight on video length)   alpha = 0.05</vt:lpstr>
      <vt:lpstr>Changing alpha (weight on video length)   alpha = 0.10</vt:lpstr>
      <vt:lpstr>Changing alpha (weight on video length)   alpha = 0.15</vt:lpstr>
      <vt:lpstr>Changing alpha (weight on video length)   alpha = 1.05</vt:lpstr>
      <vt:lpstr>Changing alpha (weight on video length)   alpha = 1.2</vt:lpstr>
      <vt:lpstr>Changing alpha (weight on video length)   alpha = 1.5</vt:lpstr>
      <vt:lpstr>Changing alpha (weight on video length)   alpha = 150</vt:lpstr>
      <vt:lpstr>A Weird Note</vt:lpstr>
      <vt:lpstr>Changing gamma just for fun gamma = 50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44</cp:revision>
  <dcterms:created xsi:type="dcterms:W3CDTF">2024-01-09T00:22:19Z</dcterms:created>
  <dcterms:modified xsi:type="dcterms:W3CDTF">2024-03-01T18:29:25Z</dcterms:modified>
</cp:coreProperties>
</file>